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9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58" r:id="rId3"/>
    <p:sldId id="308" r:id="rId4"/>
    <p:sldId id="310" r:id="rId5"/>
    <p:sldId id="309" r:id="rId6"/>
    <p:sldId id="313" r:id="rId7"/>
    <p:sldId id="314" r:id="rId8"/>
    <p:sldId id="316" r:id="rId9"/>
    <p:sldId id="297" r:id="rId10"/>
    <p:sldId id="315" r:id="rId11"/>
    <p:sldId id="330" r:id="rId12"/>
    <p:sldId id="305" r:id="rId13"/>
    <p:sldId id="306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a Irene Ghilardi" initials="GIG" lastIdx="8" clrIdx="0">
    <p:extLst>
      <p:ext uri="{19B8F6BF-5375-455C-9EA6-DF929625EA0E}">
        <p15:presenceInfo xmlns:p15="http://schemas.microsoft.com/office/powerpoint/2012/main" userId="S-1-5-21-3366766030-4177022296-3432442078-13275" providerId="AD"/>
      </p:ext>
    </p:extLst>
  </p:cmAuthor>
  <p:cmAuthor id="2" name="Cinzia Colombo" initials="CC" lastIdx="2" clrIdx="1">
    <p:extLst>
      <p:ext uri="{19B8F6BF-5375-455C-9EA6-DF929625EA0E}">
        <p15:presenceInfo xmlns:p15="http://schemas.microsoft.com/office/powerpoint/2012/main" userId="Cinzia Colomb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  <a:srgbClr val="79A7AC"/>
    <a:srgbClr val="5E7779"/>
    <a:srgbClr val="B5DAD1"/>
    <a:srgbClr val="9CABAD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E0145-AC01-456A-97F9-62A13E4D05BD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C8C1D-DFE0-4C3B-851C-7184D769B9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0191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1757-F069-1543-A1B4-4E009AD0143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666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72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928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94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314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546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484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1757-F069-1543-A1B4-4E009AD0143E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663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04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84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397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291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70171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489364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3BD1C8-D0AC-8440-7473-5C1ADBB48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8" y="1690688"/>
            <a:ext cx="9210262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0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776027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CEB2F-3A73-D17B-17C5-94BDEEEFC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197F03-675F-071B-B9CF-A5ECD3715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DED2DBD1-FD3A-2ABE-DEB9-78C137BAE33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43334" y="427105"/>
            <a:ext cx="6172200" cy="5138807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772861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2">
            <a:extLst>
              <a:ext uri="{FF2B5EF4-FFF2-40B4-BE49-F238E27FC236}">
                <a16:creationId xmlns:a16="http://schemas.microsoft.com/office/drawing/2014/main" id="{3F516F64-75E9-8FC3-1A47-F97C5DA9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13345" y="417581"/>
            <a:ext cx="6172200" cy="514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54DEA5AB-1B05-7D51-321F-4BEE1A7C4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8A6D20C1-2874-A304-6BA7-277223245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6DAFF4A-A984-118B-79FF-EB10D6939F3A}"/>
              </a:ext>
            </a:extLst>
          </p:cNvPr>
          <p:cNvSpPr txBox="1"/>
          <p:nvPr userDrawn="1"/>
        </p:nvSpPr>
        <p:spPr>
          <a:xfrm>
            <a:off x="1448790" y="65314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sz="12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224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303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3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232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240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304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060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63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07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04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19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3.svg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97E54-9FA8-41C0-933D-2CF7A0D4016A}" type="datetimeFigureOut">
              <a:rPr lang="it-IT" smtClean="0"/>
              <a:t>15/10/2025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CE286-BDD8-4947-B4B1-56B8ACFDC7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569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7A7A24-BACF-7779-3310-8384FAE1E620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B6E6CF0-7475-453C-64DE-5869A7D60BE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0967829" y="316611"/>
            <a:ext cx="945747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55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D8EE3D1-33C4-F66F-9BBA-7382915B93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11146"/>
            <a:ext cx="12191999" cy="684685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0F6C68-374E-CD45-75C6-A598D4F129F5}"/>
              </a:ext>
            </a:extLst>
          </p:cNvPr>
          <p:cNvSpPr txBox="1"/>
          <p:nvPr/>
        </p:nvSpPr>
        <p:spPr>
          <a:xfrm>
            <a:off x="5007426" y="4869382"/>
            <a:ext cx="6817568" cy="188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800" dirty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Citizens’ dashboard: </a:t>
            </a:r>
          </a:p>
          <a:p>
            <a:pPr algn="r">
              <a:lnSpc>
                <a:spcPct val="150000"/>
              </a:lnSpc>
            </a:pPr>
            <a:r>
              <a:rPr lang="en-US" sz="2800" dirty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design a truly user-friendly tool</a:t>
            </a:r>
            <a:br>
              <a:rPr lang="en-US" sz="2400" b="1" dirty="0">
                <a:solidFill>
                  <a:srgbClr val="FF6666"/>
                </a:solidFill>
              </a:rPr>
            </a:br>
            <a:r>
              <a:rPr lang="en-US" sz="2400" b="1" dirty="0" err="1">
                <a:solidFill>
                  <a:srgbClr val="FF6666"/>
                </a:solidFill>
              </a:rPr>
              <a:t>eCream</a:t>
            </a:r>
            <a:r>
              <a:rPr lang="en-US" sz="2400" b="1" dirty="0">
                <a:solidFill>
                  <a:srgbClr val="FF6666"/>
                </a:solidFill>
              </a:rPr>
              <a:t> General meeting – Paris </a:t>
            </a:r>
            <a:r>
              <a:rPr lang="it-IT" sz="2000" dirty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it-IT" sz="2000" dirty="0" err="1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it-IT" sz="2000" dirty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B0F6C68-374E-CD45-75C6-A598D4F129F5}"/>
              </a:ext>
            </a:extLst>
          </p:cNvPr>
          <p:cNvSpPr txBox="1"/>
          <p:nvPr/>
        </p:nvSpPr>
        <p:spPr>
          <a:xfrm>
            <a:off x="255036" y="5017596"/>
            <a:ext cx="4497355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Cinzia Colombo </a:t>
            </a:r>
            <a:b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Istituto di Ricerche Farmacologiche Mario Negri</a:t>
            </a:r>
            <a:b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cinzia.colombo@marionegri.it</a:t>
            </a:r>
            <a:endParaRPr lang="it-IT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15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45344F-3A3D-48B7-9601-D56EFCFD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b="1" dirty="0" err="1"/>
              <a:t>Multidisciplinary</a:t>
            </a:r>
            <a:r>
              <a:rPr lang="it-IT" sz="4400" b="1" dirty="0"/>
              <a:t> group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56E543-8340-40E2-9DC9-B559AB93B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954" y="2842480"/>
            <a:ext cx="9210262" cy="1325563"/>
          </a:xfrm>
        </p:spPr>
        <p:txBody>
          <a:bodyPr/>
          <a:lstStyle/>
          <a:p>
            <a:r>
              <a:rPr lang="en-US" sz="2800" b="1" dirty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up of a multidisciplinary group to discuss focus groups and interviews’ findings and </a:t>
            </a:r>
            <a:r>
              <a:rPr lang="en-US" b="1" dirty="0"/>
              <a:t>inform the prototype development.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3254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8BDA6FB5-C5D7-E337-54AF-7192CA5018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320" t="-786" r="-6132" b="52654"/>
          <a:stretch/>
        </p:blipFill>
        <p:spPr>
          <a:xfrm>
            <a:off x="225287" y="2490445"/>
            <a:ext cx="11046546" cy="436755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D1523BC-C72D-54D6-EAB8-509F933DA9FB}"/>
              </a:ext>
            </a:extLst>
          </p:cNvPr>
          <p:cNvSpPr txBox="1"/>
          <p:nvPr/>
        </p:nvSpPr>
        <p:spPr>
          <a:xfrm>
            <a:off x="7726017" y="2459029"/>
            <a:ext cx="4280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solidFill>
                  <a:srgbClr val="5E777A"/>
                </a:solidFill>
                <a:latin typeface="Arial" panose="020B0604020202020204" pitchFamily="34" charset="0"/>
              </a:rPr>
              <a:t>THANK YOU</a:t>
            </a:r>
          </a:p>
          <a:p>
            <a:r>
              <a:rPr lang="it-IT" sz="3600" dirty="0">
                <a:solidFill>
                  <a:srgbClr val="7BA7AD"/>
                </a:solidFill>
                <a:latin typeface="Arial" panose="020B0604020202020204" pitchFamily="34" charset="0"/>
              </a:rPr>
              <a:t>FOR YOUR</a:t>
            </a:r>
          </a:p>
          <a:p>
            <a:r>
              <a:rPr lang="it-IT" sz="3600" dirty="0">
                <a:solidFill>
                  <a:srgbClr val="7BA7AD"/>
                </a:solidFill>
                <a:latin typeface="Arial" panose="020B0604020202020204" pitchFamily="34" charset="0"/>
              </a:rPr>
              <a:t>ATTENTION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123300-CB1E-538B-329C-41D8A1A5230C}"/>
              </a:ext>
            </a:extLst>
          </p:cNvPr>
          <p:cNvSpPr txBox="1"/>
          <p:nvPr/>
        </p:nvSpPr>
        <p:spPr>
          <a:xfrm>
            <a:off x="7726017" y="4411760"/>
            <a:ext cx="428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6666"/>
                </a:solidFill>
                <a:latin typeface="Arial" panose="020B0604020202020204" pitchFamily="34" charset="0"/>
              </a:rPr>
              <a:t>eCREAM@marionegri.it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0C983C7-E156-D7EB-CB47-8E34198D7E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07" y="535646"/>
            <a:ext cx="3282675" cy="114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52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37CABDEC-BB1D-6671-148F-5CAE3D2F8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72"/>
            <a:ext cx="12201924" cy="685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4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125" y="694991"/>
            <a:ext cx="9210262" cy="837629"/>
          </a:xfrm>
        </p:spPr>
        <p:txBody>
          <a:bodyPr/>
          <a:lstStyle/>
          <a:p>
            <a:r>
              <a:rPr lang="it-IT" sz="4400" b="1" dirty="0"/>
              <a:t>Disclosure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018736A-B90E-45F7-9C5D-97513DB0DD90}"/>
              </a:ext>
            </a:extLst>
          </p:cNvPr>
          <p:cNvSpPr txBox="1"/>
          <p:nvPr/>
        </p:nvSpPr>
        <p:spPr>
          <a:xfrm>
            <a:off x="1090245" y="2769577"/>
            <a:ext cx="75701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5E7779"/>
                </a:solidFill>
                <a:cs typeface="Arial" panose="020B0604020202020204" pitchFamily="34" charset="0"/>
              </a:rPr>
              <a:t>I </a:t>
            </a:r>
            <a:r>
              <a:rPr lang="it-IT" sz="3200" dirty="0" err="1">
                <a:solidFill>
                  <a:srgbClr val="5E7779"/>
                </a:solidFill>
                <a:cs typeface="Arial" panose="020B0604020202020204" pitchFamily="34" charset="0"/>
              </a:rPr>
              <a:t>have</a:t>
            </a:r>
            <a:r>
              <a:rPr lang="it-IT" sz="3200" dirty="0">
                <a:solidFill>
                  <a:srgbClr val="5E7779"/>
                </a:solidFill>
                <a:cs typeface="Arial" panose="020B0604020202020204" pitchFamily="34" charset="0"/>
              </a:rPr>
              <a:t> no </a:t>
            </a:r>
            <a:r>
              <a:rPr lang="it-IT" sz="3200" dirty="0" err="1">
                <a:solidFill>
                  <a:srgbClr val="5E7779"/>
                </a:solidFill>
                <a:cs typeface="Arial" panose="020B0604020202020204" pitchFamily="34" charset="0"/>
              </a:rPr>
              <a:t>conflict</a:t>
            </a:r>
            <a:r>
              <a:rPr lang="it-IT" sz="3200" dirty="0">
                <a:solidFill>
                  <a:srgbClr val="5E7779"/>
                </a:solidFill>
                <a:cs typeface="Arial" panose="020B0604020202020204" pitchFamily="34" charset="0"/>
              </a:rPr>
              <a:t> of </a:t>
            </a:r>
            <a:r>
              <a:rPr lang="it-IT" sz="3200" dirty="0" err="1">
                <a:solidFill>
                  <a:srgbClr val="5E7779"/>
                </a:solidFill>
                <a:cs typeface="Arial" panose="020B0604020202020204" pitchFamily="34" charset="0"/>
              </a:rPr>
              <a:t>interests</a:t>
            </a:r>
            <a:r>
              <a:rPr lang="it-IT" sz="3200" dirty="0">
                <a:solidFill>
                  <a:srgbClr val="5E7779"/>
                </a:solidFill>
                <a:cs typeface="Arial" panose="020B0604020202020204" pitchFamily="34" charset="0"/>
              </a:rPr>
              <a:t> in relation to </a:t>
            </a:r>
            <a:r>
              <a:rPr lang="it-IT" sz="3200" dirty="0" err="1">
                <a:solidFill>
                  <a:srgbClr val="5E7779"/>
                </a:solidFill>
                <a:cs typeface="Arial" panose="020B0604020202020204" pitchFamily="34" charset="0"/>
              </a:rPr>
              <a:t>this</a:t>
            </a:r>
            <a:r>
              <a:rPr lang="it-IT" sz="3200" dirty="0">
                <a:solidFill>
                  <a:srgbClr val="5E7779"/>
                </a:solidFill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5E7779"/>
                </a:solidFill>
                <a:cs typeface="Arial" panose="020B0604020202020204" pitchFamily="34" charset="0"/>
              </a:rPr>
              <a:t>presentation</a:t>
            </a:r>
            <a:endParaRPr lang="it-IT" sz="3200" dirty="0">
              <a:solidFill>
                <a:srgbClr val="5E7779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97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386" y="220206"/>
            <a:ext cx="9210262" cy="837629"/>
          </a:xfrm>
        </p:spPr>
        <p:txBody>
          <a:bodyPr/>
          <a:lstStyle/>
          <a:p>
            <a:r>
              <a:rPr lang="it-IT" sz="4400" b="1" dirty="0"/>
              <a:t>How to design a friendly tool?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27FA4F8A-458E-D746-0D84-456A3A33C5B8}"/>
              </a:ext>
            </a:extLst>
          </p:cNvPr>
          <p:cNvSpPr txBox="1">
            <a:spLocks/>
          </p:cNvSpPr>
          <p:nvPr/>
        </p:nvSpPr>
        <p:spPr>
          <a:xfrm>
            <a:off x="836446" y="1275466"/>
            <a:ext cx="10519108" cy="38064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5E7779"/>
                </a:solidFill>
                <a:cs typeface="Arial" panose="020B0604020202020204" pitchFamily="34" charset="0"/>
              </a:rPr>
              <a:t>Find tools already available:</a:t>
            </a:r>
          </a:p>
          <a:p>
            <a:pPr lvl="1"/>
            <a:r>
              <a:rPr lang="en-US" dirty="0">
                <a:solidFill>
                  <a:srgbClr val="5E7779"/>
                </a:solidFill>
                <a:cs typeface="Arial" panose="020B0604020202020204" pitchFamily="34" charset="0"/>
              </a:rPr>
              <a:t>Literature review </a:t>
            </a:r>
          </a:p>
          <a:p>
            <a:pPr lvl="1"/>
            <a:r>
              <a:rPr lang="en-US" dirty="0">
                <a:solidFill>
                  <a:srgbClr val="5E7779"/>
                </a:solidFill>
                <a:cs typeface="Arial" panose="020B0604020202020204" pitchFamily="34" charset="0"/>
              </a:rPr>
              <a:t>Online survey</a:t>
            </a:r>
          </a:p>
          <a:p>
            <a:pPr marL="457200" lvl="1" indent="0">
              <a:buNone/>
            </a:pPr>
            <a:endParaRPr lang="en-US" sz="110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en-US" sz="2800" b="1" dirty="0">
                <a:solidFill>
                  <a:srgbClr val="5E7779"/>
                </a:solidFill>
                <a:cs typeface="Arial" panose="020B0604020202020204" pitchFamily="34" charset="0"/>
              </a:rPr>
              <a:t>Know citizens’ information needs, perspectives and experience:</a:t>
            </a:r>
          </a:p>
          <a:p>
            <a:pPr marL="800100" lvl="2" indent="-342900"/>
            <a:r>
              <a:rPr lang="en-US" sz="2400" dirty="0">
                <a:solidFill>
                  <a:srgbClr val="5E7779"/>
                </a:solidFill>
                <a:cs typeface="Arial" panose="020B0604020202020204" pitchFamily="34" charset="0"/>
              </a:rPr>
              <a:t>Literature review</a:t>
            </a:r>
          </a:p>
          <a:p>
            <a:pPr marL="800100" lvl="2" indent="-342900"/>
            <a:r>
              <a:rPr lang="en-US" sz="2400" dirty="0">
                <a:solidFill>
                  <a:srgbClr val="5E7779"/>
                </a:solidFill>
                <a:cs typeface="Arial" panose="020B0604020202020204" pitchFamily="34" charset="0"/>
              </a:rPr>
              <a:t>Focus groups</a:t>
            </a:r>
          </a:p>
          <a:p>
            <a:pPr marL="800100" lvl="2" indent="-342900"/>
            <a:endParaRPr lang="en-US" sz="105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87313" lvl="2" indent="0">
              <a:buNone/>
            </a:pPr>
            <a:r>
              <a:rPr lang="en-US" sz="2800" b="1" dirty="0">
                <a:solidFill>
                  <a:srgbClr val="5E7779"/>
                </a:solidFill>
                <a:cs typeface="Arial" panose="020B0604020202020204" pitchFamily="34" charset="0"/>
              </a:rPr>
              <a:t>Ask citizens’ opinions on the prototype:</a:t>
            </a:r>
          </a:p>
          <a:p>
            <a:pPr marL="809625" lvl="2" indent="-3619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E7779"/>
                </a:solidFill>
                <a:cs typeface="Arial" panose="020B0604020202020204" pitchFamily="34" charset="0"/>
              </a:rPr>
              <a:t>Semi-structured interviews </a:t>
            </a:r>
          </a:p>
          <a:p>
            <a:pPr marL="0" lvl="2" indent="0">
              <a:buNone/>
              <a:tabLst>
                <a:tab pos="87313" algn="l"/>
              </a:tabLst>
            </a:pPr>
            <a:endParaRPr lang="en-US" sz="240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0" lvl="2" indent="0">
              <a:buNone/>
              <a:tabLst>
                <a:tab pos="87313" algn="l"/>
              </a:tabLst>
            </a:pPr>
            <a:r>
              <a:rPr lang="en-US" sz="2800" b="1" dirty="0">
                <a:solidFill>
                  <a:srgbClr val="5E7779"/>
                </a:solidFill>
                <a:cs typeface="Arial" panose="020B0604020202020204" pitchFamily="34" charset="0"/>
              </a:rPr>
              <a:t>Involve health professionals and citizens to develop the prototype:</a:t>
            </a:r>
          </a:p>
          <a:p>
            <a:pPr marL="904875" lvl="4" indent="-368300">
              <a:tabLst>
                <a:tab pos="87313" algn="l"/>
              </a:tabLst>
            </a:pPr>
            <a:r>
              <a:rPr lang="en-US" sz="2400" dirty="0">
                <a:solidFill>
                  <a:srgbClr val="5E7779"/>
                </a:solidFill>
                <a:cs typeface="Arial" panose="020B0604020202020204" pitchFamily="34" charset="0"/>
              </a:rPr>
              <a:t>Multidisciplinary working group</a:t>
            </a:r>
            <a:endParaRPr lang="it-IT" sz="24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1169988" lvl="2" indent="-255588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800100" lvl="2" indent="-342900"/>
            <a:endParaRPr lang="en-US" sz="2400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80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386" y="317579"/>
            <a:ext cx="9210262" cy="837629"/>
          </a:xfrm>
        </p:spPr>
        <p:txBody>
          <a:bodyPr/>
          <a:lstStyle/>
          <a:p>
            <a:r>
              <a:rPr lang="it-IT" sz="4400" b="1" dirty="0"/>
              <a:t>Team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F6EB1BB-6B00-46B8-B618-1D226A45DAE0}"/>
              </a:ext>
            </a:extLst>
          </p:cNvPr>
          <p:cNvSpPr txBox="1"/>
          <p:nvPr/>
        </p:nvSpPr>
        <p:spPr>
          <a:xfrm>
            <a:off x="1120989" y="1372689"/>
            <a:ext cx="9950022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sv-SE" sz="2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Cinzia Colombo Italy – IRFMN</a:t>
            </a:r>
          </a:p>
          <a:p>
            <a:pPr marL="273050"/>
            <a:r>
              <a:rPr lang="sv-SE" sz="2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literature review, survey, focus groups, interviews</a:t>
            </a:r>
          </a:p>
          <a:p>
            <a:pPr marL="273050"/>
            <a:endParaRPr lang="sv-SE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v-SE" sz="2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sv-SE" sz="2400" dirty="0">
                <a:solidFill>
                  <a:srgbClr val="000000"/>
                </a:solidFill>
                <a:latin typeface="Calibri" panose="020F0502020204030204" pitchFamily="34" charset="0"/>
              </a:rPr>
              <a:t>veta Nagyova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Slovakia – PJS University</a:t>
            </a:r>
          </a:p>
          <a:p>
            <a:r>
              <a:rPr lang="sv-SE" sz="2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literature review, survey, focus groups, interviews</a:t>
            </a:r>
          </a:p>
          <a:p>
            <a:endParaRPr lang="sv-SE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v-SE" sz="2400" dirty="0">
                <a:solidFill>
                  <a:srgbClr val="000000"/>
                </a:solidFill>
                <a:latin typeface="Calibri" panose="020F0502020204030204" pitchFamily="34" charset="0"/>
              </a:rPr>
              <a:t>Justyna Danel 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Poland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–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 UJCM</a:t>
            </a:r>
          </a:p>
          <a:p>
            <a:pPr lvl="2"/>
            <a:r>
              <a:rPr lang="sv-SE" sz="24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literature review, survey, focus groups, interviews</a:t>
            </a:r>
          </a:p>
          <a:p>
            <a:pPr lvl="2"/>
            <a:endParaRPr lang="sv-SE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Philip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Goldenberg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UK – Ashford &amp; St Peter's NHS Trust 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Survey</a:t>
            </a:r>
          </a:p>
          <a:p>
            <a:pPr lvl="2"/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Luka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Petravić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 Slovenia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–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 UKC Maribor </a:t>
            </a:r>
          </a:p>
          <a:p>
            <a:pPr lvl="2"/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literature review, interviews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1718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463" y="374292"/>
            <a:ext cx="9210262" cy="837629"/>
          </a:xfrm>
        </p:spPr>
        <p:txBody>
          <a:bodyPr/>
          <a:lstStyle/>
          <a:p>
            <a:r>
              <a:rPr lang="it-IT" sz="4400" b="1" dirty="0"/>
              <a:t>Literature review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A35D79E-B716-45CA-9DCC-643A8A8C1092}"/>
              </a:ext>
            </a:extLst>
          </p:cNvPr>
          <p:cNvSpPr txBox="1"/>
          <p:nvPr/>
        </p:nvSpPr>
        <p:spPr>
          <a:xfrm>
            <a:off x="697463" y="1858649"/>
            <a:ext cx="10010132" cy="3756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Are there dashboards that guide citizens’ decisions when choosing whether to go to EDs and which are their main characteristics?</a:t>
            </a:r>
            <a:endParaRPr lang="it-IT" sz="200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lvl="0" algn="just"/>
            <a:endParaRPr lang="en-GB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Outcomes: number of dashboards per country and qualitative description of main characteristics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180340" algn="just">
              <a:lnSpc>
                <a:spcPct val="150000"/>
              </a:lnSpc>
            </a:pPr>
            <a:r>
              <a:rPr lang="en-GB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8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Do citizens use these dashboards when choosing whether to go to EDs?</a:t>
            </a:r>
            <a:endParaRPr lang="it-IT" sz="200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Outcomes: n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umber of users, description of main characteristics of users /non-users</a:t>
            </a:r>
          </a:p>
          <a:p>
            <a:pPr marL="457200" indent="180340" algn="just">
              <a:lnSpc>
                <a:spcPct val="150000"/>
              </a:lnSpc>
            </a:pP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What are citizens’ opinions on these dashboards?</a:t>
            </a:r>
            <a:endParaRPr lang="it-IT" sz="2000" b="1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Outcomes: rating or qualitative information on opinions of citizens (users and non-users)</a:t>
            </a:r>
            <a:endParaRPr lang="it-IT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6D8DD41-9111-4F21-BBBF-4B4F101D9F32}"/>
              </a:ext>
            </a:extLst>
          </p:cNvPr>
          <p:cNvSpPr txBox="1"/>
          <p:nvPr/>
        </p:nvSpPr>
        <p:spPr>
          <a:xfrm>
            <a:off x="628261" y="1335230"/>
            <a:ext cx="5467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b="1" dirty="0" err="1">
                <a:cs typeface="Arial" panose="020B0604020202020204" pitchFamily="34" charset="0"/>
              </a:rPr>
              <a:t>Main</a:t>
            </a:r>
            <a:r>
              <a:rPr lang="it-IT" sz="2000" b="1" dirty="0">
                <a:cs typeface="Arial" panose="020B0604020202020204" pitchFamily="34" charset="0"/>
              </a:rPr>
              <a:t> </a:t>
            </a:r>
            <a:r>
              <a:rPr lang="it-IT" sz="2000" b="1" dirty="0" err="1">
                <a:cs typeface="Arial" panose="020B0604020202020204" pitchFamily="34" charset="0"/>
              </a:rPr>
              <a:t>research</a:t>
            </a:r>
            <a:r>
              <a:rPr lang="it-IT" sz="2000" b="1" dirty="0">
                <a:cs typeface="Arial" panose="020B0604020202020204" pitchFamily="34" charset="0"/>
              </a:rPr>
              <a:t> </a:t>
            </a:r>
            <a:r>
              <a:rPr lang="it-IT" sz="2000" b="1" dirty="0" err="1">
                <a:cs typeface="Arial" panose="020B0604020202020204" pitchFamily="34" charset="0"/>
              </a:rPr>
              <a:t>questions</a:t>
            </a:r>
            <a:r>
              <a:rPr lang="it-IT" sz="2000" b="1" dirty="0">
                <a:cs typeface="Arial" panose="020B0604020202020204" pitchFamily="34" charset="0"/>
              </a:rPr>
              <a:t> and </a:t>
            </a:r>
            <a:r>
              <a:rPr lang="it-IT" sz="2000" b="1" dirty="0" err="1">
                <a:cs typeface="Arial" panose="020B0604020202020204" pitchFamily="34" charset="0"/>
              </a:rPr>
              <a:t>outcomes</a:t>
            </a:r>
            <a:endParaRPr lang="it-IT" sz="2000" b="1" dirty="0"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D6B09A-C37A-4830-AD4F-9CBF31F44EA6}"/>
              </a:ext>
            </a:extLst>
          </p:cNvPr>
          <p:cNvSpPr txBox="1"/>
          <p:nvPr/>
        </p:nvSpPr>
        <p:spPr>
          <a:xfrm>
            <a:off x="5702529" y="5951803"/>
            <a:ext cx="6566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b="1" dirty="0">
                <a:cs typeface="Arial" panose="020B0604020202020204" pitchFamily="34" charset="0"/>
              </a:rPr>
              <a:t>Next steps</a:t>
            </a:r>
            <a:r>
              <a:rPr lang="it-IT" b="1" dirty="0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b="1" dirty="0" err="1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b="1" dirty="0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strategy and </a:t>
            </a:r>
            <a:r>
              <a:rPr lang="it-IT" b="1" dirty="0" err="1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it-IT" b="1" dirty="0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>
                <a:solidFill>
                  <a:srgbClr val="5E77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retrieval</a:t>
            </a:r>
            <a:endParaRPr lang="it-IT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B2E766D-403B-4A5F-9F21-DAA616ADFD5F}"/>
              </a:ext>
            </a:extLst>
          </p:cNvPr>
          <p:cNvSpPr txBox="1"/>
          <p:nvPr/>
        </p:nvSpPr>
        <p:spPr>
          <a:xfrm>
            <a:off x="697463" y="5199604"/>
            <a:ext cx="9634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PJS University - Slovakia conducted a scoping review on the available citizens’ dashboard in Slovakia useful as background information and to define the framework of the overall literature review. </a:t>
            </a:r>
            <a:endParaRPr lang="it-IT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71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346" y="308185"/>
            <a:ext cx="9210262" cy="1325563"/>
          </a:xfrm>
        </p:spPr>
        <p:txBody>
          <a:bodyPr/>
          <a:lstStyle/>
          <a:p>
            <a:r>
              <a:rPr lang="it-IT" sz="4400" b="1" dirty="0"/>
              <a:t>Online survey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1CBF272-AB1A-4E1E-AA99-3C1F6439841B}"/>
              </a:ext>
            </a:extLst>
          </p:cNvPr>
          <p:cNvSpPr txBox="1"/>
          <p:nvPr/>
        </p:nvSpPr>
        <p:spPr>
          <a:xfrm>
            <a:off x="727346" y="970966"/>
            <a:ext cx="7383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cs typeface="Arial" panose="020B0604020202020204" pitchFamily="34" charset="0"/>
              </a:rPr>
              <a:t>Main questions, based on the preliminary survey</a:t>
            </a:r>
            <a:endParaRPr lang="it-IT" sz="2000" b="1" dirty="0"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6125527-8C70-4AF5-9A8D-F1786D4CE3F1}"/>
              </a:ext>
            </a:extLst>
          </p:cNvPr>
          <p:cNvSpPr txBox="1"/>
          <p:nvPr/>
        </p:nvSpPr>
        <p:spPr>
          <a:xfrm>
            <a:off x="727346" y="1420601"/>
            <a:ext cx="955562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Are there dashboards that guide citizens’ decisions when choosing whether to go to EDs in your country?</a:t>
            </a:r>
          </a:p>
          <a:p>
            <a:pPr algn="l"/>
            <a:endParaRPr lang="en-GB" sz="1200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-176213" algn="l"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Do they provide information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crowding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present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arriving from the national emergency number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waiting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Waiting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E7779"/>
                </a:solidFill>
                <a:cs typeface="Arial" panose="020B0604020202020204" pitchFamily="34" charset="0"/>
              </a:rPr>
              <a:t>n of people under treatment/visiting</a:t>
            </a:r>
            <a:endParaRPr lang="en-GB" sz="16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under observation</a:t>
            </a:r>
            <a:endParaRPr lang="en-GB" sz="16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treated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waiting for discharge or transfer</a:t>
            </a:r>
            <a:endParaRPr lang="en-GB" sz="16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E7779"/>
                </a:solidFill>
                <a:cs typeface="Arial" panose="020B0604020202020204" pitchFamily="34" charset="0"/>
              </a:rPr>
              <a:t>n. of people discharged or transferred</a:t>
            </a:r>
            <a:endParaRPr lang="en-GB" sz="16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E7779"/>
                </a:solidFill>
                <a:cs typeface="Arial" panose="020B0604020202020204" pitchFamily="34" charset="0"/>
              </a:rPr>
              <a:t>"Search for patient": through triage code - possibility to see the "state" of the person in the ED</a:t>
            </a:r>
            <a:endParaRPr lang="en-GB" sz="1600" dirty="0">
              <a:solidFill>
                <a:srgbClr val="5E7779"/>
              </a:solidFill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5E7779"/>
                </a:solidFill>
                <a:cs typeface="Arial" panose="020B0604020202020204" pitchFamily="34" charset="0"/>
              </a:rPr>
              <a:t>geo-localization /map</a:t>
            </a:r>
          </a:p>
          <a:p>
            <a:pPr marL="171450" indent="-171450" algn="l">
              <a:buFontTx/>
              <a:buChar char="-"/>
            </a:pPr>
            <a:endParaRPr lang="en-GB" sz="1200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6213" indent="-176213" algn="l"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Is there a function for check symptoms?</a:t>
            </a:r>
          </a:p>
          <a:p>
            <a:pPr algn="l"/>
            <a:endParaRPr lang="en-GB" sz="1200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5E7779"/>
                </a:solidFill>
                <a:cs typeface="Arial" panose="020B0604020202020204" pitchFamily="34" charset="0"/>
              </a:rPr>
              <a:t>Is there any further information? Please, specify</a:t>
            </a:r>
          </a:p>
          <a:p>
            <a:pPr algn="l"/>
            <a:endParaRPr lang="en-GB" sz="1200" b="1" dirty="0">
              <a:solidFill>
                <a:srgbClr val="5E77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>
              <a:buFontTx/>
              <a:buChar char="-"/>
            </a:pPr>
            <a:endParaRPr lang="it-IT" sz="1200" dirty="0">
              <a:latin typeface="Montserrat" pitchFamily="2" charset="77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E47B6E-6292-42A1-8932-20D91077F5AA}"/>
              </a:ext>
            </a:extLst>
          </p:cNvPr>
          <p:cNvSpPr txBox="1"/>
          <p:nvPr/>
        </p:nvSpPr>
        <p:spPr>
          <a:xfrm>
            <a:off x="6605093" y="3821258"/>
            <a:ext cx="5010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b="1" dirty="0" err="1">
                <a:cs typeface="Arial" panose="020B0604020202020204" pitchFamily="34" charset="0"/>
              </a:rPr>
              <a:t>Questionnaire</a:t>
            </a:r>
            <a:r>
              <a:rPr lang="it-IT" sz="2000" b="1" dirty="0">
                <a:cs typeface="Arial" panose="020B0604020202020204" pitchFamily="34" charset="0"/>
              </a:rPr>
              <a:t> under </a:t>
            </a:r>
            <a:r>
              <a:rPr lang="it-IT" sz="2000" b="1" dirty="0" err="1">
                <a:cs typeface="Arial" panose="020B0604020202020204" pitchFamily="34" charset="0"/>
              </a:rPr>
              <a:t>development</a:t>
            </a:r>
            <a:endParaRPr lang="it-IT" sz="2000" b="1" dirty="0">
              <a:cs typeface="Arial" panose="020B0604020202020204" pitchFamily="34" charset="0"/>
            </a:endParaRPr>
          </a:p>
          <a:p>
            <a:pPr algn="l"/>
            <a:r>
              <a:rPr lang="it-IT" sz="2000" b="1" i="1" dirty="0">
                <a:solidFill>
                  <a:srgbClr val="FF6666"/>
                </a:solidFill>
                <a:cs typeface="Arial" panose="020B0604020202020204" pitchFamily="34" charset="0"/>
              </a:rPr>
              <a:t>Who </a:t>
            </a:r>
            <a:r>
              <a:rPr lang="it-IT" sz="2000" b="1" i="1" dirty="0" err="1">
                <a:solidFill>
                  <a:srgbClr val="FF6666"/>
                </a:solidFill>
                <a:cs typeface="Arial" panose="020B0604020202020204" pitchFamily="34" charset="0"/>
              </a:rPr>
              <a:t>is</a:t>
            </a:r>
            <a:r>
              <a:rPr lang="it-IT" sz="2000" b="1" i="1" dirty="0">
                <a:solidFill>
                  <a:srgbClr val="FF6666"/>
                </a:solidFill>
                <a:cs typeface="Arial" panose="020B0604020202020204" pitchFamily="34" charset="0"/>
              </a:rPr>
              <a:t> </a:t>
            </a:r>
            <a:r>
              <a:rPr lang="it-IT" sz="2000" b="1" i="1" dirty="0" err="1">
                <a:solidFill>
                  <a:srgbClr val="FF6666"/>
                </a:solidFill>
                <a:cs typeface="Arial" panose="020B0604020202020204" pitchFamily="34" charset="0"/>
              </a:rPr>
              <a:t>available</a:t>
            </a:r>
            <a:r>
              <a:rPr lang="it-IT" sz="2000" b="1" i="1" dirty="0">
                <a:solidFill>
                  <a:srgbClr val="FF6666"/>
                </a:solidFill>
                <a:cs typeface="Arial" panose="020B0604020202020204" pitchFamily="34" charset="0"/>
              </a:rPr>
              <a:t> to disseminate the survey?</a:t>
            </a:r>
          </a:p>
        </p:txBody>
      </p:sp>
    </p:spTree>
    <p:extLst>
      <p:ext uri="{BB962C8B-B14F-4D97-AF65-F5344CB8AC3E}">
        <p14:creationId xmlns:p14="http://schemas.microsoft.com/office/powerpoint/2010/main" val="3764420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AE5B9083-3F60-436F-8E78-AE1FC38C4FB1}"/>
              </a:ext>
            </a:extLst>
          </p:cNvPr>
          <p:cNvSpPr txBox="1"/>
          <p:nvPr/>
        </p:nvSpPr>
        <p:spPr>
          <a:xfrm>
            <a:off x="1158173" y="2163602"/>
            <a:ext cx="9295884" cy="3146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en-US" sz="2200" b="1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5E777A"/>
                </a:solidFill>
                <a:cs typeface="Arial" panose="020B0604020202020204" pitchFamily="34" charset="0"/>
              </a:rPr>
              <a:t>A purposive sample of citizens will be selected based on age, place of residence, and frequency of ED access </a:t>
            </a:r>
            <a:r>
              <a:rPr lang="en-US" sz="3200" dirty="0">
                <a:effectLst/>
                <a:ea typeface="Times New Roman" panose="02020603050405020304" pitchFamily="18" charset="0"/>
              </a:rPr>
              <a:t>to </a:t>
            </a:r>
            <a:r>
              <a:rPr lang="en-US" sz="3200" dirty="0">
                <a:effectLst/>
                <a:ea typeface="Tahoma" panose="020B0604030504040204" pitchFamily="34" charset="0"/>
              </a:rPr>
              <a:t>identify citizens’ </a:t>
            </a:r>
            <a:r>
              <a:rPr lang="en-US" sz="3200" dirty="0">
                <a:ea typeface="Tahoma" panose="020B0604030504040204" pitchFamily="34" charset="0"/>
              </a:rPr>
              <a:t>information </a:t>
            </a:r>
            <a:r>
              <a:rPr lang="en-US" sz="3200" dirty="0">
                <a:effectLst/>
                <a:ea typeface="Tahoma" panose="020B0604030504040204" pitchFamily="34" charset="0"/>
              </a:rPr>
              <a:t>needs, preferences and experience on EDs apps.</a:t>
            </a:r>
          </a:p>
          <a:p>
            <a:endParaRPr lang="en-US" sz="2200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it-IT" sz="1100" dirty="0">
              <a:solidFill>
                <a:srgbClr val="5E777A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900CDFA8-1EA0-4CA5-8CBE-D414F6D18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93" y="420925"/>
            <a:ext cx="9210262" cy="1325563"/>
          </a:xfrm>
        </p:spPr>
        <p:txBody>
          <a:bodyPr/>
          <a:lstStyle/>
          <a:p>
            <a:r>
              <a:rPr lang="it-IT" sz="4400" b="1" dirty="0"/>
              <a:t>Focus groups</a:t>
            </a:r>
          </a:p>
        </p:txBody>
      </p:sp>
    </p:spTree>
    <p:extLst>
      <p:ext uri="{BB962C8B-B14F-4D97-AF65-F5344CB8AC3E}">
        <p14:creationId xmlns:p14="http://schemas.microsoft.com/office/powerpoint/2010/main" val="1264914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280" y="203110"/>
            <a:ext cx="9210262" cy="1325563"/>
          </a:xfrm>
        </p:spPr>
        <p:txBody>
          <a:bodyPr/>
          <a:lstStyle/>
          <a:p>
            <a:r>
              <a:rPr lang="it-IT" sz="4400" b="1" dirty="0"/>
              <a:t>Semi-</a:t>
            </a:r>
            <a:r>
              <a:rPr lang="it-IT" sz="4400" b="1" dirty="0" err="1"/>
              <a:t>structured</a:t>
            </a:r>
            <a:r>
              <a:rPr lang="it-IT" sz="4400" b="1" dirty="0"/>
              <a:t> interviews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31B413-3AAF-47E8-854F-55101B6D9637}"/>
              </a:ext>
            </a:extLst>
          </p:cNvPr>
          <p:cNvSpPr txBox="1"/>
          <p:nvPr/>
        </p:nvSpPr>
        <p:spPr>
          <a:xfrm>
            <a:off x="976124" y="1607924"/>
            <a:ext cx="9808805" cy="4349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en-US" sz="1400" b="1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5E777A"/>
                </a:solidFill>
                <a:cs typeface="Arial" panose="020B0604020202020204" pitchFamily="34" charset="0"/>
              </a:rPr>
              <a:t>A purposive sample of citizens will be selected based on age, place of residence, and frequency of ED access </a:t>
            </a:r>
            <a:r>
              <a:rPr lang="en-US" sz="3200" dirty="0">
                <a:ea typeface="Tahoma" panose="020B0604030504040204" pitchFamily="34" charset="0"/>
              </a:rPr>
              <a:t>to evaluate the usefulness and appropriateness of the dashboard prototype. </a:t>
            </a:r>
          </a:p>
          <a:p>
            <a:endParaRPr lang="it-IT" dirty="0"/>
          </a:p>
          <a:p>
            <a:r>
              <a:rPr lang="en-US" sz="3200" dirty="0">
                <a:solidFill>
                  <a:srgbClr val="5E777A"/>
                </a:solidFill>
                <a:cs typeface="Arial" panose="020B0604020202020204" pitchFamily="34" charset="0"/>
              </a:rPr>
              <a:t>The guide for interviews (main topics, prompt questions) will be developed based on the literature review and the focus group findings. 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60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3B405F0-315D-448E-9ABE-E9AA889AE97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65439" y="1065537"/>
            <a:ext cx="9845815" cy="6176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+mn-lt"/>
              </a:rPr>
              <a:t>Focus groups, interviews</a:t>
            </a:r>
          </a:p>
          <a:p>
            <a:endParaRPr lang="en-US" sz="1000" b="1" dirty="0">
              <a:solidFill>
                <a:srgbClr val="5E777A"/>
              </a:solidFill>
              <a:latin typeface="+mn-lt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Invitations by: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clinicians </a:t>
            </a:r>
            <a:r>
              <a:rPr lang="en-US" sz="2400" b="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(through </a:t>
            </a:r>
            <a:r>
              <a:rPr lang="en-US" sz="2400" b="0" dirty="0" err="1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eCream</a:t>
            </a:r>
            <a:r>
              <a:rPr lang="en-US" sz="2400" b="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 working group)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general practitioners </a:t>
            </a:r>
            <a:r>
              <a:rPr lang="en-US" sz="2400" b="0" dirty="0">
                <a:solidFill>
                  <a:srgbClr val="5E777A"/>
                </a:solidFill>
                <a:latin typeface="+mn-lt"/>
              </a:rPr>
              <a:t>(how to reach them?)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patient and citizen groups </a:t>
            </a:r>
            <a:r>
              <a:rPr lang="en-US" sz="2400" b="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(through </a:t>
            </a:r>
            <a:r>
              <a:rPr lang="en-US" sz="2400" b="0" dirty="0" err="1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eCream</a:t>
            </a:r>
            <a:r>
              <a:rPr lang="en-US" sz="2400" b="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 working group)</a:t>
            </a:r>
          </a:p>
          <a:p>
            <a:pPr marL="1166812" lvl="2"/>
            <a:endParaRPr lang="en-US" sz="2400" dirty="0">
              <a:solidFill>
                <a:srgbClr val="5E777A"/>
              </a:solidFill>
              <a:latin typeface="+mn-lt"/>
            </a:endParaRP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5E777A"/>
                </a:solidFill>
                <a:latin typeface="+mn-lt"/>
              </a:rPr>
              <a:t>Contacts of contacts (by </a:t>
            </a:r>
            <a:r>
              <a:rPr lang="en-US" sz="2400" b="0" dirty="0" err="1">
                <a:solidFill>
                  <a:srgbClr val="5E777A"/>
                </a:solidFill>
                <a:latin typeface="+mn-lt"/>
              </a:rPr>
              <a:t>eCream</a:t>
            </a:r>
            <a:r>
              <a:rPr lang="en-US" sz="2400" b="0" dirty="0">
                <a:solidFill>
                  <a:srgbClr val="5E777A"/>
                </a:solidFill>
                <a:latin typeface="+mn-lt"/>
              </a:rPr>
              <a:t> working group)</a:t>
            </a:r>
          </a:p>
          <a:p>
            <a:pPr lvl="2"/>
            <a:endParaRPr lang="en-US" sz="2400" b="1" dirty="0">
              <a:solidFill>
                <a:srgbClr val="5E777A"/>
              </a:solidFill>
              <a:latin typeface="+mn-lt"/>
              <a:cs typeface="Arial" panose="020B0604020202020204" pitchFamily="34" charset="0"/>
            </a:endParaRPr>
          </a:p>
          <a:p>
            <a:pPr marL="0" lvl="2">
              <a:tabLst>
                <a:tab pos="360363" algn="l"/>
              </a:tabLst>
            </a:pPr>
            <a:r>
              <a:rPr lang="en-US" sz="2400" b="1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? 	</a:t>
            </a:r>
            <a:r>
              <a:rPr lang="en-US" sz="2400" b="0" dirty="0">
                <a:solidFill>
                  <a:srgbClr val="5E777A"/>
                </a:solidFill>
                <a:latin typeface="+mn-lt"/>
              </a:rPr>
              <a:t>Advertisement</a:t>
            </a:r>
            <a:r>
              <a:rPr lang="en-US" sz="2400" b="1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2400" b="0" dirty="0">
                <a:solidFill>
                  <a:srgbClr val="5E777A"/>
                </a:solidFill>
                <a:latin typeface="+mn-lt"/>
              </a:rPr>
              <a:t>on social media/websites of: 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eCream</a:t>
            </a: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 project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eCream</a:t>
            </a: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 partners</a:t>
            </a:r>
          </a:p>
          <a:p>
            <a:pPr marL="1257300" lvl="2" indent="-90488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patient and citizen groups</a:t>
            </a:r>
          </a:p>
          <a:p>
            <a:pPr lvl="1"/>
            <a:r>
              <a:rPr lang="en-US" sz="2400" b="1" dirty="0">
                <a:solidFill>
                  <a:srgbClr val="5E777A"/>
                </a:solidFill>
                <a:latin typeface="+mn-lt"/>
                <a:cs typeface="Arial" panose="020B0604020202020204" pitchFamily="34" charset="0"/>
              </a:rPr>
              <a:t>	</a:t>
            </a:r>
          </a:p>
          <a:p>
            <a:pPr lvl="1">
              <a:lnSpc>
                <a:spcPct val="150000"/>
              </a:lnSpc>
            </a:pPr>
            <a:endParaRPr lang="en-US" sz="2000" b="1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C9289358-0149-485A-B96A-71DB49B00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280" y="203110"/>
            <a:ext cx="9210262" cy="862427"/>
          </a:xfrm>
        </p:spPr>
        <p:txBody>
          <a:bodyPr/>
          <a:lstStyle/>
          <a:p>
            <a:r>
              <a:rPr lang="it-IT" sz="4400" b="1" dirty="0" err="1"/>
              <a:t>Contacts</a:t>
            </a:r>
            <a:r>
              <a:rPr lang="it-IT" sz="4400" b="1" dirty="0"/>
              <a:t> and </a:t>
            </a:r>
            <a:r>
              <a:rPr lang="it-IT" sz="4400" b="1" dirty="0" err="1"/>
              <a:t>invitations</a:t>
            </a:r>
            <a:endParaRPr lang="it-IT" sz="4400" b="1" dirty="0"/>
          </a:p>
        </p:txBody>
      </p:sp>
    </p:spTree>
    <p:extLst>
      <p:ext uri="{BB962C8B-B14F-4D97-AF65-F5344CB8AC3E}">
        <p14:creationId xmlns:p14="http://schemas.microsoft.com/office/powerpoint/2010/main" val="20927418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dirty="0">
            <a:latin typeface="Montserra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A7FF518A26F044A4BA4F6502C9CB45" ma:contentTypeVersion="20" ma:contentTypeDescription="Create a new document." ma:contentTypeScope="" ma:versionID="ccc7a91c5c477c10fc30a32c89172473">
  <xsd:schema xmlns:xsd="http://www.w3.org/2001/XMLSchema" xmlns:xs="http://www.w3.org/2001/XMLSchema" xmlns:p="http://schemas.microsoft.com/office/2006/metadata/properties" xmlns:ns2="b3388ce1-74db-49e7-877b-9f5236361d00" xmlns:ns3="3ab926ee-5850-441d-830b-7f7d356aa7aa" targetNamespace="http://schemas.microsoft.com/office/2006/metadata/properties" ma:root="true" ma:fieldsID="7e5145728460eff1d9579a1bc828cf51" ns2:_="" ns3:_="">
    <xsd:import namespace="b3388ce1-74db-49e7-877b-9f5236361d00"/>
    <xsd:import namespace="3ab926ee-5850-441d-830b-7f7d356aa7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ainContact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88ce1-74db-49e7-877b-9f5236361d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6dd2c0e-d87c-4c84-b4ea-ebf6749904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ainContact" ma:index="23" nillable="true" ma:displayName="Main Contact" ma:format="Dropdown" ma:list="UserInfo" ma:SharePointGroup="0" ma:internalName="MainContac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ranslatedLang" ma:index="24" nillable="true" ma:displayName="Translated Language" ma:internalName="TranslatedLang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926ee-5850-441d-830b-7f7d356aa7a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25880b3-c553-4826-b656-29c054d29141}" ma:internalName="TaxCatchAll" ma:showField="CatchAllData" ma:web="3ab926ee-5850-441d-830b-7f7d356aa7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ab926ee-5850-441d-830b-7f7d356aa7aa" xsi:nil="true"/>
    <MainContact xmlns="b3388ce1-74db-49e7-877b-9f5236361d00">
      <UserInfo>
        <DisplayName/>
        <AccountId xsi:nil="true"/>
        <AccountType/>
      </UserInfo>
    </MainContact>
    <TranslatedLang xmlns="b3388ce1-74db-49e7-877b-9f5236361d00" xsi:nil="true"/>
    <lcf76f155ced4ddcb4097134ff3c332f xmlns="b3388ce1-74db-49e7-877b-9f5236361d0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3B3DE69-E250-4D95-A45D-B821BAE9BD78}"/>
</file>

<file path=customXml/itemProps2.xml><?xml version="1.0" encoding="utf-8"?>
<ds:datastoreItem xmlns:ds="http://schemas.openxmlformats.org/officeDocument/2006/customXml" ds:itemID="{890535E8-49FD-49B4-AF2C-650C8EE52AF0}"/>
</file>

<file path=customXml/itemProps3.xml><?xml version="1.0" encoding="utf-8"?>
<ds:datastoreItem xmlns:ds="http://schemas.openxmlformats.org/officeDocument/2006/customXml" ds:itemID="{F8B51B2B-6257-4948-96F4-FB949C0F795A}"/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650</Words>
  <Application>Microsoft Office PowerPoint</Application>
  <PresentationFormat>Widescreen</PresentationFormat>
  <Paragraphs>109</Paragraphs>
  <Slides>12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Montserrat</vt:lpstr>
      <vt:lpstr>Tahoma</vt:lpstr>
      <vt:lpstr>Times New Roman</vt:lpstr>
      <vt:lpstr>Wingdings</vt:lpstr>
      <vt:lpstr>Tema di Office</vt:lpstr>
      <vt:lpstr>1_Tema di Office</vt:lpstr>
      <vt:lpstr>Presentazione standard di PowerPoint</vt:lpstr>
      <vt:lpstr>Disclosure </vt:lpstr>
      <vt:lpstr>How to design a friendly tool?</vt:lpstr>
      <vt:lpstr>Team</vt:lpstr>
      <vt:lpstr>Literature review</vt:lpstr>
      <vt:lpstr>Online survey</vt:lpstr>
      <vt:lpstr>Focus groups</vt:lpstr>
      <vt:lpstr>Semi-structured interviews</vt:lpstr>
      <vt:lpstr>Contacts and invitations</vt:lpstr>
      <vt:lpstr>Multidisciplinary group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Cinzia Colombo</dc:creator>
  <cp:lastModifiedBy>Cinzia Colombo</cp:lastModifiedBy>
  <cp:revision>176</cp:revision>
  <dcterms:created xsi:type="dcterms:W3CDTF">2024-08-30T09:12:43Z</dcterms:created>
  <dcterms:modified xsi:type="dcterms:W3CDTF">2025-10-15T16:49:32Z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0x01010016A7FF518A26F044A4BA4F6502C9CB45</vt:lpwstr>
  </property>
</Properties>
</file>